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png>
</file>

<file path=ppt/media/image1.tif>
</file>

<file path=ppt/media/image10.png>
</file>

<file path=ppt/media/image11.png>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is a user experience research methodology</a:t>
            </a:r>
          </a:p>
          <a:p>
            <a:pPr/>
            <a:r>
              <a:t>random</a:t>
            </a:r>
          </a:p>
          <a:p>
            <a:pPr/>
            <a:r>
              <a:t>variant</a:t>
            </a:r>
          </a:p>
          <a:p>
            <a:pPr/>
            <a:r>
              <a:t>at the same time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Unlike other experiments, personalization can run forever and there are no variations. They are a set of changes provided to anyone who meets the targeting criteria.</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hape 213"/>
          <p:cNvSpPr/>
          <p:nvPr>
            <p:ph type="sldImg"/>
          </p:nvPr>
        </p:nvSpPr>
        <p:spPr>
          <a:prstGeom prst="rect">
            <a:avLst/>
          </a:prstGeom>
        </p:spPr>
        <p:txBody>
          <a:bodyPr/>
          <a:lstStyle/>
          <a:p>
            <a:pPr/>
          </a:p>
        </p:txBody>
      </p:sp>
      <p:sp>
        <p:nvSpPr>
          <p:cNvPr id="214" name="Shape 214"/>
          <p:cNvSpPr/>
          <p:nvPr>
            <p:ph type="body" sz="quarter" idx="1"/>
          </p:nvPr>
        </p:nvSpPr>
        <p:spPr>
          <a:prstGeom prst="rect">
            <a:avLst/>
          </a:prstGeom>
        </p:spPr>
        <p:txBody>
          <a:bodyPr/>
          <a:lstStyle/>
          <a:p>
            <a:pPr/>
            <a:r>
              <a:t>Research: Quantitative website analysis tools; make actionable observations for the next steps.</a:t>
            </a:r>
          </a:p>
          <a:p>
            <a:pPr/>
            <a:r>
              <a:t>Put forward hypotheses: analyze and understand these data, draw website and user portraits to formulate hypotheses supported by data.</a:t>
            </a:r>
          </a:p>
          <a:p>
            <a:pPr/>
            <a:r>
              <a:t>Variation: Enough people don't fill out the form? Does your form have too many fields? Will it ask for personal information? Maybe you can try the shorter form variant or other variants by omitting the fields that ask for personal information</a:t>
            </a:r>
          </a:p>
          <a:p>
            <a:pPr/>
            <a:r>
              <a:t>Test: Start the test and wait the specified time to obtain statistically significant results. Calculating test time tool https://vwo.com/tools/ab-test-duration-calculator/</a:t>
            </a:r>
          </a:p>
          <a:p>
            <a:pPr/>
            <a:r>
              <a:t>Analyze and deploy changes:</a:t>
            </a:r>
          </a:p>
          <a:p>
            <a:pPr/>
          </a:p>
          <a:p>
            <a:pPr/>
            <a:r>
              <a:t>Conceptually, A/B testing seems to be a simple experimental process. However, it is not. This is a complicated process that requires patience, persistence and precision. Running A/B testing involves five main phases and multiple phases. The more thorough your research, plans, and hypotheses are developed, the better the tests you create and the greater the chance of winning.</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marL="407458" indent="-407458">
              <a:buSzPct val="100000"/>
              <a:buAutoNum type="arabicPeriod" startAt="1"/>
            </a:pPr>
            <a:r>
              <a:t>Can't find the buy now button</a:t>
            </a:r>
          </a:p>
          <a:p>
            <a:pPr marL="407458" indent="-407458">
              <a:buSzPct val="100000"/>
              <a:buAutoNum type="arabicPeriod" startAt="1"/>
            </a:pPr>
            <a:r>
              <a:t>The cost of acquiring traffic is too high</a:t>
            </a:r>
          </a:p>
          <a:p>
            <a:pPr marL="407458" indent="-407458">
              <a:buSzPct val="100000"/>
              <a:buAutoNum type="arabicPeriod" startAt="1"/>
            </a:pPr>
            <a:r>
              <a:t>Test multiple variations of website elements until you find the best version. This can not only help you find friction and visitor pain points, but also help improve the overall experience of your website visitors, allowing them to spend more time on your website and even convert them into paying customers.</a:t>
            </a:r>
          </a:p>
          <a:p>
            <a:pPr marL="407458" indent="-407458">
              <a:buSzPct val="100000"/>
              <a:buAutoNum type="arabicPeriod" startAt="1"/>
            </a:pPr>
            <a:r>
              <a:t>Small incremental changes reduce risk; resources are positioned as the largest output with the fewest modifications, thereby increasing the return on investment. Common examples: modify product description, add new features</a:t>
            </a:r>
          </a:p>
          <a:p>
            <a:pPr marL="407458" indent="-407458">
              <a:buSzPct val="100000"/>
              <a:buAutoNum type="arabicPeriod" startAt="1"/>
            </a:pPr>
            <a:r>
              <a:t>A/B testing is completely data-driven, there is no room for guessing, intuition, and you can make better decisions.</a:t>
            </a:r>
          </a:p>
          <a:p>
            <a:pPr marL="407458" indent="-407458">
              <a:buSzPct val="100000"/>
              <a:buAutoNum type="arabicPeriod" startAt="1"/>
            </a:pPr>
            <a:r>
              <a:t>Fast forward in small steps and continuously optimize the website (agile thinking)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Copy</a:t>
            </a:r>
          </a:p>
          <a:p>
            <a:pPr/>
            <a:r>
              <a:t>Design and Layout</a:t>
            </a:r>
          </a:p>
          <a:p>
            <a:pPr/>
            <a:r>
              <a:t>Navigation</a:t>
            </a:r>
          </a:p>
          <a:p>
            <a:pPr/>
            <a:r>
              <a:t>Form</a:t>
            </a:r>
          </a:p>
          <a:p>
            <a:pPr/>
            <a:r>
              <a:t>CTA</a:t>
            </a:r>
          </a:p>
          <a:p>
            <a:pPr/>
          </a:p>
          <a:p>
            <a:pPr/>
            <a:r>
              <a:t>It’s worth mentioning that there are now many AI automatically generated (color, style, text, speech emotions, etc.) different variants for experimentation.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A/B testing is a general term, which defines the basic concept of control and change experiment process. Ideally, there are multiple types of testing methods-A/B testing (or split testing), split URL testing, multivariate testing, multipage testing, banner testing and personalization testing.</a:t>
            </a:r>
          </a:p>
          <a:p>
            <a:pPr/>
          </a:p>
          <a:p>
            <a:pPr/>
            <a:r>
              <a:t>A/B testing allows you to test simple page elements, while on the other hand, multivariate testing allows you to simultaneously test various elements using the concepts of permutation and combination. At the same time, Split URL testing allows you to test new designs of existing pages, while multi-page testing enables you to implement a single change on multiple pages at the same time, saving time, money and effort.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Variation A is the original version.</a:t>
            </a:r>
          </a:p>
          <a:p>
            <a:pPr/>
            <a:r>
              <a:t>Variations B to n each contain one or more elements modified from the original element (for example, different colored call-to-action buttons)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Two titles (original "H1" and variant "H2") and three hero images (original "A" and variants "B" and "C"), resulting in 6 combinations;</a:t>
            </a:r>
          </a:p>
          <a:p>
            <a:pPr/>
          </a:p>
          <a:p>
            <a:pPr/>
            <a:r>
              <a:t>Emphasize the combination and analyze the best match between multiple elements;</a:t>
            </a:r>
          </a:p>
          <a:p>
            <a:pPr/>
            <a:r>
              <a:t>Reduce the need for multiple A/B tests and improve efficiency;</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marL="407458" indent="-407458">
              <a:buSzPct val="100000"/>
              <a:buAutoNum type="arabicPeriod" startAt="1"/>
            </a:pPr>
            <a:r>
              <a:t>It is very suitable to try new designs while using existing page designs for comparative analysis.</a:t>
            </a:r>
          </a:p>
          <a:p>
            <a:pPr marL="407458" indent="-407458">
              <a:buSzPct val="100000"/>
              <a:buAutoNum type="arabicPeriod" startAt="1"/>
            </a:pPr>
            <a:r>
              <a:t>It is recommended to run tests for non-UI changes, such as switching to a different database, optimizing page load time, etc.</a:t>
            </a:r>
          </a:p>
          <a:p>
            <a:pPr marL="407458" indent="-407458">
              <a:buSzPct val="100000"/>
              <a:buAutoNum type="arabicPeriod" startAt="1"/>
            </a:pPr>
            <a:r>
              <a:t>Change the web workflow. Workflow can greatly affect business transformation, helping to test new paths before implementing changes and determine if any sticking points are missed.</a:t>
            </a:r>
          </a:p>
          <a:p>
            <a:pPr marL="407458" indent="-407458">
              <a:buSzPct val="100000"/>
              <a:buAutoNum type="arabicPeriod" startAt="1"/>
            </a:pPr>
            <a:r>
              <a:t>A better and highly recommended method for testing dynamic content.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marL="407458" indent="-407458">
              <a:buSzPct val="100000"/>
              <a:buAutoNum type="arabicPeriod" startAt="1"/>
            </a:pPr>
            <a:r>
              <a:t>It enables you to create a consistent experience for your target audience.</a:t>
            </a:r>
          </a:p>
          <a:p>
            <a:pPr marL="407458" indent="-407458">
              <a:buSzPct val="100000"/>
              <a:buAutoNum type="arabicPeriod" startAt="1"/>
            </a:pPr>
            <a:r>
              <a:t>It can help your target audience see a consistent set of pages, whether it's a control or a variation of it.</a:t>
            </a:r>
          </a:p>
          <a:p>
            <a:pPr marL="407458" indent="-407458">
              <a:buSzPct val="100000"/>
              <a:buAutoNum type="arabicPeriod" startAt="1"/>
            </a:pPr>
            <a:r>
              <a:t>It enables you to implement the same changes on multiple pages to ensure that your website visitors will not be distracted and bounce between different variants and designs while browsing your website.</a:t>
            </a:r>
          </a:p>
          <a:p>
            <a:pPr marL="407458" indent="-407458">
              <a:buSzPct val="100000"/>
              <a:buAutoNum type="arabicPeriod" startAt="1"/>
            </a:pPr>
            <a:r>
              <a:t>Emphasize the interaction and influence between pages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Quickly add a banner message. </a:t>
            </a:r>
          </a:p>
          <a:p>
            <a:pPr/>
            <a:r>
              <a:t>I prefer to call it a temporary test</a:t>
            </a:r>
          </a:p>
          <a:p>
            <a:pPr/>
            <a:r>
              <a:t>For example, if your restaurant closes the restaurant and switches to takeout and delivery, you can notify customers.</a:t>
            </a:r>
          </a:p>
          <a:p>
            <a:pPr/>
            <a:r>
              <a:t>Or, there is an event that lasts for a period of time, so use the banner test, set the experiment time, you don't need to manually remove the event notification.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bg>
      <p:bgPr>
        <a:solidFill>
          <a:srgbClr val="003462"/>
        </a:solidFill>
      </p:bgPr>
    </p:bg>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01340" y="11847162"/>
            <a:ext cx="21971003" cy="636979"/>
          </a:xfrm>
          <a:prstGeom prst="rect">
            <a:avLst/>
          </a:prstGeom>
        </p:spPr>
        <p:txBody>
          <a:bodyPr lIns="45719" tIns="45719" rIns="45719" bIns="45719"/>
          <a:lstStyle>
            <a:lvl1pPr marL="0" indent="0" defTabSz="701675">
              <a:lnSpc>
                <a:spcPct val="100000"/>
              </a:lnSpc>
              <a:spcBef>
                <a:spcPts val="0"/>
              </a:spcBef>
              <a:buSzTx/>
              <a:buNone/>
              <a:defRPr b="1" sz="3060">
                <a:solidFill>
                  <a:srgbClr val="FFFFFF"/>
                </a:solidFill>
              </a:defRPr>
            </a:lvl1pPr>
          </a:lstStyle>
          <a:p>
            <a:pPr/>
            <a:r>
              <a:t>作者和日期</a:t>
            </a:r>
          </a:p>
        </p:txBody>
      </p:sp>
      <p:sp>
        <p:nvSpPr>
          <p:cNvPr id="12" name="演示文稿标题"/>
          <p:cNvSpPr txBox="1"/>
          <p:nvPr>
            <p:ph type="title" hasCustomPrompt="1"/>
          </p:nvPr>
        </p:nvSpPr>
        <p:spPr>
          <a:xfrm>
            <a:off x="1206496" y="2574991"/>
            <a:ext cx="21971004" cy="4648201"/>
          </a:xfrm>
          <a:prstGeom prst="rect">
            <a:avLst/>
          </a:prstGeom>
        </p:spPr>
        <p:txBody>
          <a:bodyPr anchor="b"/>
          <a:lstStyle>
            <a:lvl1pPr>
              <a:defRPr spc="-232" sz="11600">
                <a:solidFill>
                  <a:srgbClr val="FFFFFF"/>
                </a:solidFill>
              </a:defRPr>
            </a:lvl1pPr>
          </a:lstStyle>
          <a:p>
            <a:pPr/>
            <a:r>
              <a:t>演示文稿标题</a:t>
            </a:r>
          </a:p>
        </p:txBody>
      </p:sp>
      <p:sp>
        <p:nvSpPr>
          <p:cNvPr id="13" name="正文级别 1…"/>
          <p:cNvSpPr txBox="1"/>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b="1" sz="5500">
                <a:solidFill>
                  <a:schemeClr val="accent1"/>
                </a:solidFill>
              </a:defRPr>
            </a:lvl1pPr>
            <a:lvl2pPr marL="0" indent="457200" defTabSz="825500">
              <a:lnSpc>
                <a:spcPct val="100000"/>
              </a:lnSpc>
              <a:spcBef>
                <a:spcPts val="0"/>
              </a:spcBef>
              <a:buSzTx/>
              <a:buNone/>
              <a:defRPr b="1" sz="5500">
                <a:solidFill>
                  <a:schemeClr val="accent1"/>
                </a:solidFill>
              </a:defRPr>
            </a:lvl2pPr>
            <a:lvl3pPr marL="0" indent="914400" defTabSz="825500">
              <a:lnSpc>
                <a:spcPct val="100000"/>
              </a:lnSpc>
              <a:spcBef>
                <a:spcPts val="0"/>
              </a:spcBef>
              <a:buSzTx/>
              <a:buNone/>
              <a:defRPr b="1" sz="5500">
                <a:solidFill>
                  <a:schemeClr val="accent1"/>
                </a:solidFill>
              </a:defRPr>
            </a:lvl3pPr>
            <a:lvl4pPr marL="0" indent="1371600" defTabSz="825500">
              <a:lnSpc>
                <a:spcPct val="100000"/>
              </a:lnSpc>
              <a:spcBef>
                <a:spcPts val="0"/>
              </a:spcBef>
              <a:buSzTx/>
              <a:buNone/>
              <a:defRPr b="1" sz="5500">
                <a:solidFill>
                  <a:schemeClr val="accent1"/>
                </a:solidFill>
              </a:defRPr>
            </a:lvl4pPr>
            <a:lvl5pPr marL="0" indent="1828800" defTabSz="825500">
              <a:lnSpc>
                <a:spcPct val="100000"/>
              </a:lnSpc>
              <a:spcBef>
                <a:spcPts val="0"/>
              </a:spcBef>
              <a:buSzTx/>
              <a:buNone/>
              <a:defRPr b="1" sz="5500">
                <a:solidFill>
                  <a:schemeClr val="accent1"/>
                </a:solidFill>
              </a:defRPr>
            </a:lvl5pPr>
          </a:lstStyle>
          <a:p>
            <a:pPr/>
            <a:r>
              <a:t>演示文稿副标题</a:t>
            </a:r>
          </a:p>
          <a:p>
            <a:pPr lvl="1"/>
            <a:r>
              <a:t/>
            </a:r>
          </a:p>
          <a:p>
            <a:pPr lvl="2"/>
            <a:r>
              <a:t/>
            </a:r>
          </a:p>
          <a:p>
            <a:pPr lvl="3"/>
            <a:r>
              <a:t/>
            </a:r>
          </a:p>
          <a:p>
            <a:pPr lvl="4"/>
            <a:r>
              <a:t/>
            </a:r>
          </a:p>
        </p:txBody>
      </p:sp>
      <p:sp>
        <p:nvSpPr>
          <p:cNvPr id="14"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说明">
    <p:spTree>
      <p:nvGrpSpPr>
        <p:cNvPr id="1" name=""/>
        <p:cNvGrpSpPr/>
        <p:nvPr/>
      </p:nvGrpSpPr>
      <p:grpSpPr>
        <a:xfrm>
          <a:off x="0" y="0"/>
          <a:ext cx="0" cy="0"/>
          <a:chOff x="0" y="0"/>
          <a:chExt cx="0" cy="0"/>
        </a:xfrm>
      </p:grpSpPr>
      <p:sp>
        <p:nvSpPr>
          <p:cNvPr id="98" name="正文级别 1…"/>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5pPr>
          </a:lstStyle>
          <a:p>
            <a:pPr/>
            <a:r>
              <a:t>说明</a:t>
            </a:r>
          </a:p>
          <a:p>
            <a:pPr lvl="1"/>
            <a:r>
              <a:t/>
            </a:r>
          </a:p>
          <a:p>
            <a:pPr lvl="2"/>
            <a:r>
              <a:t/>
            </a:r>
          </a:p>
          <a:p>
            <a:pPr lvl="3"/>
            <a:r>
              <a:t/>
            </a:r>
          </a:p>
          <a:p>
            <a:pPr lvl="4"/>
            <a:r>
              <a:t/>
            </a:r>
          </a:p>
        </p:txBody>
      </p:sp>
      <p:sp>
        <p:nvSpPr>
          <p:cNvPr id="99"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spTree>
      <p:nvGrpSpPr>
        <p:cNvPr id="1" name=""/>
        <p:cNvGrpSpPr/>
        <p:nvPr/>
      </p:nvGrpSpPr>
      <p:grpSpPr>
        <a:xfrm>
          <a:off x="0" y="0"/>
          <a:ext cx="0" cy="0"/>
          <a:chOff x="0" y="0"/>
          <a:chExt cx="0" cy="0"/>
        </a:xfrm>
      </p:grpSpPr>
      <p:sp>
        <p:nvSpPr>
          <p:cNvPr id="106" name="正文级别 1…"/>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solidFill>
                  <a:schemeClr val="accent1">
                    <a:hueOff val="114395"/>
                    <a:lumOff val="-24975"/>
                  </a:schemeClr>
                </a:solidFill>
              </a:defRPr>
            </a:lvl1pPr>
            <a:lvl2pPr marL="0" indent="457200" algn="ctr">
              <a:lnSpc>
                <a:spcPct val="80000"/>
              </a:lnSpc>
              <a:spcBef>
                <a:spcPts val="0"/>
              </a:spcBef>
              <a:buSzTx/>
              <a:buNone/>
              <a:defRPr b="1" spc="-250" sz="25000">
                <a:solidFill>
                  <a:schemeClr val="accent1">
                    <a:hueOff val="114395"/>
                    <a:lumOff val="-24975"/>
                  </a:schemeClr>
                </a:solidFill>
              </a:defRPr>
            </a:lvl2pPr>
            <a:lvl3pPr marL="0" indent="914400" algn="ctr">
              <a:lnSpc>
                <a:spcPct val="80000"/>
              </a:lnSpc>
              <a:spcBef>
                <a:spcPts val="0"/>
              </a:spcBef>
              <a:buSzTx/>
              <a:buNone/>
              <a:defRPr b="1" spc="-250" sz="25000">
                <a:solidFill>
                  <a:schemeClr val="accent1">
                    <a:hueOff val="114395"/>
                    <a:lumOff val="-24975"/>
                  </a:schemeClr>
                </a:solidFill>
              </a:defRPr>
            </a:lvl3pPr>
            <a:lvl4pPr marL="0" indent="1371600" algn="ctr">
              <a:lnSpc>
                <a:spcPct val="80000"/>
              </a:lnSpc>
              <a:spcBef>
                <a:spcPts val="0"/>
              </a:spcBef>
              <a:buSzTx/>
              <a:buNone/>
              <a:defRPr b="1" spc="-250" sz="25000">
                <a:solidFill>
                  <a:schemeClr val="accent1">
                    <a:hueOff val="114395"/>
                    <a:lumOff val="-24975"/>
                  </a:schemeClr>
                </a:solidFill>
              </a:defRPr>
            </a:lvl4pPr>
            <a:lvl5pPr marL="0" indent="1828800" algn="ctr">
              <a:lnSpc>
                <a:spcPct val="80000"/>
              </a:lnSpc>
              <a:spcBef>
                <a:spcPts val="0"/>
              </a:spcBef>
              <a:buSzTx/>
              <a:buNone/>
              <a:defRPr b="1" spc="-250" sz="25000">
                <a:solidFill>
                  <a:schemeClr val="accent1">
                    <a:hueOff val="114395"/>
                    <a:lumOff val="-24975"/>
                  </a:schemeClr>
                </a:solidFill>
              </a:defRPr>
            </a:lvl5pPr>
          </a:lstStyle>
          <a:p>
            <a:pPr/>
            <a:r>
              <a:t>100%</a:t>
            </a:r>
          </a:p>
          <a:p>
            <a:pPr lvl="1"/>
            <a:r>
              <a:t/>
            </a:r>
          </a:p>
          <a:p>
            <a:pPr lvl="2"/>
            <a:r>
              <a:t/>
            </a:r>
          </a:p>
          <a:p>
            <a:pPr lvl="3"/>
            <a:r>
              <a:t/>
            </a:r>
          </a:p>
          <a:p>
            <a:pPr lvl="4"/>
            <a:r>
              <a:t/>
            </a:r>
          </a:p>
        </p:txBody>
      </p:sp>
      <p:sp>
        <p:nvSpPr>
          <p:cNvPr id="107" name="事实信息"/>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726440">
              <a:lnSpc>
                <a:spcPct val="100000"/>
              </a:lnSpc>
              <a:spcBef>
                <a:spcPts val="0"/>
              </a:spcBef>
              <a:buSzTx/>
              <a:buNone/>
              <a:defRPr b="1" sz="4840"/>
            </a:lvl1pPr>
          </a:lstStyle>
          <a:p>
            <a:pPr/>
            <a:r>
              <a:t>事实信息</a:t>
            </a:r>
          </a:p>
        </p:txBody>
      </p:sp>
      <p:sp>
        <p:nvSpPr>
          <p:cNvPr id="10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spTree>
      <p:nvGrpSpPr>
        <p:cNvPr id="1" name=""/>
        <p:cNvGrpSpPr/>
        <p:nvPr/>
      </p:nvGrpSpPr>
      <p:grpSpPr>
        <a:xfrm>
          <a:off x="0" y="0"/>
          <a:ext cx="0" cy="0"/>
          <a:chOff x="0" y="0"/>
          <a:chExt cx="0" cy="0"/>
        </a:xfrm>
      </p:grpSpPr>
      <p:sp>
        <p:nvSpPr>
          <p:cNvPr id="115" name="属性"/>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属性</a:t>
            </a:r>
          </a:p>
        </p:txBody>
      </p:sp>
      <p:sp>
        <p:nvSpPr>
          <p:cNvPr id="116" name="正文级别 1…"/>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5pPr>
          </a:lstStyle>
          <a:p>
            <a:pPr/>
            <a:r>
              <a:t>“著名引文”</a:t>
            </a:r>
          </a:p>
          <a:p>
            <a:pPr lvl="1"/>
            <a:r>
              <a:t/>
            </a:r>
          </a:p>
          <a:p>
            <a:pPr lvl="2"/>
            <a:r>
              <a:t/>
            </a:r>
          </a:p>
          <a:p>
            <a:pPr lvl="3"/>
            <a:r>
              <a:t/>
            </a:r>
          </a:p>
          <a:p>
            <a:pPr lvl="4"/>
            <a:r>
              <a:t/>
            </a:r>
          </a:p>
        </p:txBody>
      </p:sp>
      <p:sp>
        <p:nvSpPr>
          <p:cNvPr id="1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4" name="617931575_1991x1322.jpg"/>
          <p:cNvSpPr/>
          <p:nvPr>
            <p:ph type="pic" sz="quarter" idx="21"/>
          </p:nvPr>
        </p:nvSpPr>
        <p:spPr>
          <a:xfrm>
            <a:off x="15436504" y="1270000"/>
            <a:ext cx="8167167" cy="5422900"/>
          </a:xfrm>
          <a:prstGeom prst="rect">
            <a:avLst/>
          </a:prstGeom>
        </p:spPr>
        <p:txBody>
          <a:bodyPr lIns="91439" tIns="45719" rIns="91439" bIns="45719">
            <a:noAutofit/>
          </a:bodyPr>
          <a:lstStyle/>
          <a:p>
            <a:pPr/>
          </a:p>
        </p:txBody>
      </p:sp>
      <p:sp>
        <p:nvSpPr>
          <p:cNvPr id="125" name="740627569_2880x1920.jpg"/>
          <p:cNvSpPr/>
          <p:nvPr>
            <p:ph type="pic" sz="quarter" idx="22"/>
          </p:nvPr>
        </p:nvSpPr>
        <p:spPr>
          <a:xfrm>
            <a:off x="15461772" y="7085972"/>
            <a:ext cx="8148414" cy="5432276"/>
          </a:xfrm>
          <a:prstGeom prst="rect">
            <a:avLst/>
          </a:prstGeom>
        </p:spPr>
        <p:txBody>
          <a:bodyPr lIns="91439" tIns="45719" rIns="91439" bIns="45719">
            <a:noAutofit/>
          </a:bodyPr>
          <a:lstStyle/>
          <a:p>
            <a:pPr/>
          </a:p>
        </p:txBody>
      </p:sp>
      <p:sp>
        <p:nvSpPr>
          <p:cNvPr id="126" name="996267730_2880x1920.jpg"/>
          <p:cNvSpPr/>
          <p:nvPr>
            <p:ph type="pic" idx="23"/>
          </p:nvPr>
        </p:nvSpPr>
        <p:spPr>
          <a:xfrm>
            <a:off x="-124635" y="1270000"/>
            <a:ext cx="16859219" cy="11239479"/>
          </a:xfrm>
          <a:prstGeom prst="rect">
            <a:avLst/>
          </a:prstGeom>
        </p:spPr>
        <p:txBody>
          <a:bodyPr lIns="91439" tIns="45719" rIns="91439" bIns="45719">
            <a:noAutofit/>
          </a:bodyPr>
          <a:lstStyle/>
          <a:p>
            <a:pPr/>
          </a:p>
        </p:txBody>
      </p:sp>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4" name="996267730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spTree>
      <p:nvGrpSpPr>
        <p:cNvPr id="1" name=""/>
        <p:cNvGrpSpPr/>
        <p:nvPr/>
      </p:nvGrpSpPr>
      <p:grpSpPr>
        <a:xfrm>
          <a:off x="0" y="0"/>
          <a:ext cx="0" cy="0"/>
          <a:chOff x="0" y="0"/>
          <a:chExt cx="0" cy="0"/>
        </a:xfrm>
      </p:grpSpPr>
      <p:sp>
        <p:nvSpPr>
          <p:cNvPr id="21" name="740627569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演示文稿标题"/>
          <p:cNvSpPr txBox="1"/>
          <p:nvPr>
            <p:ph type="title" hasCustomPrompt="1"/>
          </p:nvPr>
        </p:nvSpPr>
        <p:spPr>
          <a:xfrm>
            <a:off x="1206500" y="7124700"/>
            <a:ext cx="21971000" cy="4648200"/>
          </a:xfrm>
          <a:prstGeom prst="rect">
            <a:avLst/>
          </a:prstGeom>
        </p:spPr>
        <p:txBody>
          <a:bodyPr anchor="b"/>
          <a:lstStyle>
            <a:lvl1pPr>
              <a:defRPr spc="-232" sz="11600">
                <a:solidFill>
                  <a:srgbClr val="FFFFFF"/>
                </a:solidFill>
              </a:defRPr>
            </a:lvl1pPr>
          </a:lstStyle>
          <a:p>
            <a:pPr/>
            <a:r>
              <a:t>演示文稿标题</a:t>
            </a:r>
          </a:p>
        </p:txBody>
      </p:sp>
      <p:sp>
        <p:nvSpPr>
          <p:cNvPr id="23" name="作者和日期"/>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作者和日期</a:t>
            </a:r>
          </a:p>
        </p:txBody>
      </p:sp>
      <p:sp>
        <p:nvSpPr>
          <p:cNvPr id="24" name="正文级别 1…"/>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solidFill>
                  <a:srgbClr val="FFFFFF"/>
                </a:solidFill>
              </a:defRPr>
            </a:lvl1pPr>
            <a:lvl2pPr marL="0" indent="457200" defTabSz="825500">
              <a:lnSpc>
                <a:spcPct val="100000"/>
              </a:lnSpc>
              <a:spcBef>
                <a:spcPts val="0"/>
              </a:spcBef>
              <a:buSzTx/>
              <a:buNone/>
              <a:defRPr b="1" sz="5500">
                <a:solidFill>
                  <a:srgbClr val="FFFFFF"/>
                </a:solidFill>
              </a:defRPr>
            </a:lvl2pPr>
            <a:lvl3pPr marL="0" indent="914400" defTabSz="825500">
              <a:lnSpc>
                <a:spcPct val="100000"/>
              </a:lnSpc>
              <a:spcBef>
                <a:spcPts val="0"/>
              </a:spcBef>
              <a:buSzTx/>
              <a:buNone/>
              <a:defRPr b="1" sz="5500">
                <a:solidFill>
                  <a:srgbClr val="FFFFFF"/>
                </a:solidFill>
              </a:defRPr>
            </a:lvl3pPr>
            <a:lvl4pPr marL="0" indent="1371600" defTabSz="825500">
              <a:lnSpc>
                <a:spcPct val="100000"/>
              </a:lnSpc>
              <a:spcBef>
                <a:spcPts val="0"/>
              </a:spcBef>
              <a:buSzTx/>
              <a:buNone/>
              <a:defRPr b="1" sz="5500">
                <a:solidFill>
                  <a:srgbClr val="FFFFFF"/>
                </a:solidFill>
              </a:defRPr>
            </a:lvl4pPr>
            <a:lvl5pPr marL="0" indent="1828800" defTabSz="825500">
              <a:lnSpc>
                <a:spcPct val="100000"/>
              </a:lnSpc>
              <a:spcBef>
                <a:spcPts val="0"/>
              </a:spcBef>
              <a:buSzTx/>
              <a:buNone/>
              <a:defRPr b="1" sz="5500">
                <a:solidFill>
                  <a:srgbClr val="FFFFFF"/>
                </a:solidFill>
              </a:defRPr>
            </a:lvl5pPr>
          </a:lstStyle>
          <a:p>
            <a:pPr/>
            <a:r>
              <a:t>演示文稿副标题</a:t>
            </a:r>
          </a:p>
          <a:p>
            <a:pPr lvl="1"/>
            <a:r>
              <a:t/>
            </a:r>
          </a:p>
          <a:p>
            <a:pPr lvl="2"/>
            <a:r>
              <a:t/>
            </a:r>
          </a:p>
          <a:p>
            <a:pPr lvl="3"/>
            <a:r>
              <a:t/>
            </a:r>
          </a:p>
          <a:p>
            <a:pPr lvl="4"/>
            <a:r>
              <a:t/>
            </a:r>
          </a:p>
        </p:txBody>
      </p:sp>
      <p:sp>
        <p:nvSpPr>
          <p:cNvPr id="2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spTree>
      <p:nvGrpSpPr>
        <p:cNvPr id="1" name=""/>
        <p:cNvGrpSpPr/>
        <p:nvPr/>
      </p:nvGrpSpPr>
      <p:grpSpPr>
        <a:xfrm>
          <a:off x="0" y="0"/>
          <a:ext cx="0" cy="0"/>
          <a:chOff x="0" y="0"/>
          <a:chExt cx="0" cy="0"/>
        </a:xfrm>
      </p:grpSpPr>
      <p:sp>
        <p:nvSpPr>
          <p:cNvPr id="32" name="136959463_1989x1321.jpg"/>
          <p:cNvSpPr/>
          <p:nvPr>
            <p:ph type="pic" idx="21"/>
          </p:nvPr>
        </p:nvSpPr>
        <p:spPr>
          <a:xfrm>
            <a:off x="9226574" y="1270000"/>
            <a:ext cx="16840152" cy="11184435"/>
          </a:xfrm>
          <a:prstGeom prst="rect">
            <a:avLst/>
          </a:prstGeom>
        </p:spPr>
        <p:txBody>
          <a:bodyPr lIns="91439" tIns="45719" rIns="91439" bIns="45719">
            <a:noAutofit/>
          </a:bodyPr>
          <a:lstStyle/>
          <a:p>
            <a:pPr/>
          </a:p>
        </p:txBody>
      </p:sp>
      <p:sp>
        <p:nvSpPr>
          <p:cNvPr id="33" name="幻灯片标题"/>
          <p:cNvSpPr txBox="1"/>
          <p:nvPr>
            <p:ph type="title" hasCustomPrompt="1"/>
          </p:nvPr>
        </p:nvSpPr>
        <p:spPr>
          <a:xfrm>
            <a:off x="1206500" y="1270000"/>
            <a:ext cx="9779000" cy="5882273"/>
          </a:xfrm>
          <a:prstGeom prst="rect">
            <a:avLst/>
          </a:prstGeom>
        </p:spPr>
        <p:txBody>
          <a:bodyPr anchor="b"/>
          <a:lstStyle/>
          <a:p>
            <a:pPr/>
            <a:r>
              <a:t>幻灯片标题</a:t>
            </a:r>
          </a:p>
        </p:txBody>
      </p:sp>
      <p:sp>
        <p:nvSpPr>
          <p:cNvPr id="34" name="正文级别 1…"/>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幻灯片副标题</a:t>
            </a:r>
          </a:p>
          <a:p>
            <a:pPr lvl="1"/>
            <a:r>
              <a:t/>
            </a:r>
          </a:p>
          <a:p>
            <a:pPr lvl="2"/>
            <a:r>
              <a:t/>
            </a:r>
          </a:p>
          <a:p>
            <a:pPr lvl="3"/>
            <a:r>
              <a:t/>
            </a:r>
          </a:p>
          <a:p>
            <a:pPr lvl="4"/>
            <a:r>
              <a:t/>
            </a:r>
          </a:p>
        </p:txBody>
      </p:sp>
      <p:sp>
        <p:nvSpPr>
          <p:cNvPr id="35" name="幻灯片编号"/>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2" name="幻灯片标题"/>
          <p:cNvSpPr txBox="1"/>
          <p:nvPr>
            <p:ph type="title" hasCustomPrompt="1"/>
          </p:nvPr>
        </p:nvSpPr>
        <p:spPr>
          <a:prstGeom prst="rect">
            <a:avLst/>
          </a:prstGeom>
        </p:spPr>
        <p:txBody>
          <a:bodyPr/>
          <a:lstStyle/>
          <a:p>
            <a:pPr/>
            <a:r>
              <a:t>幻灯片标题</a:t>
            </a:r>
          </a:p>
        </p:txBody>
      </p:sp>
      <p:sp>
        <p:nvSpPr>
          <p:cNvPr id="43" name="幻灯片副标题"/>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44"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numCol="2" spcCol="109855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幻灯片副标题"/>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61" name="正文级别 1…"/>
          <p:cNvSpPr txBox="1"/>
          <p:nvPr>
            <p:ph type="body" sz="half" idx="1" hasCustomPrompt="1"/>
          </p:nvPr>
        </p:nvSpPr>
        <p:spPr>
          <a:xfrm>
            <a:off x="1206500" y="4248504"/>
            <a:ext cx="9779000" cy="8256630"/>
          </a:xfrm>
          <a:prstGeom prst="rect">
            <a:avLst/>
          </a:prstGeom>
        </p:spPr>
        <p:txBody>
          <a:bodyPr/>
          <a:lstStyle/>
          <a:p>
            <a:pPr/>
            <a:r>
              <a:t>幻灯片项目符号文本</a:t>
            </a:r>
          </a:p>
          <a:p>
            <a:pPr lvl="1"/>
            <a:r>
              <a:t/>
            </a:r>
          </a:p>
          <a:p>
            <a:pPr lvl="2"/>
            <a:r>
              <a:t/>
            </a:r>
          </a:p>
          <a:p>
            <a:pPr lvl="3"/>
            <a:r>
              <a:t/>
            </a:r>
          </a:p>
          <a:p>
            <a:pPr lvl="4"/>
            <a:r>
              <a:t/>
            </a:r>
          </a:p>
        </p:txBody>
      </p:sp>
      <p:sp>
        <p:nvSpPr>
          <p:cNvPr id="62" name="617931575_1991x1322.jpg"/>
          <p:cNvSpPr/>
          <p:nvPr>
            <p:ph type="pic" idx="22"/>
          </p:nvPr>
        </p:nvSpPr>
        <p:spPr>
          <a:xfrm>
            <a:off x="8432800" y="1263848"/>
            <a:ext cx="16850011" cy="11188205"/>
          </a:xfrm>
          <a:prstGeom prst="rect">
            <a:avLst/>
          </a:prstGeom>
        </p:spPr>
        <p:txBody>
          <a:bodyPr lIns="91439" tIns="45719" rIns="91439" bIns="45719">
            <a:noAutofit/>
          </a:bodyPr>
          <a:lstStyle/>
          <a:p>
            <a:pPr/>
          </a:p>
        </p:txBody>
      </p:sp>
      <p:sp>
        <p:nvSpPr>
          <p:cNvPr id="63" name="幻灯片标题"/>
          <p:cNvSpPr txBox="1"/>
          <p:nvPr>
            <p:ph type="title" hasCustomPrompt="1"/>
          </p:nvPr>
        </p:nvSpPr>
        <p:spPr>
          <a:xfrm>
            <a:off x="1206500" y="952500"/>
            <a:ext cx="9779000" cy="1435100"/>
          </a:xfrm>
          <a:prstGeom prst="rect">
            <a:avLst/>
          </a:prstGeom>
        </p:spPr>
        <p:txBody>
          <a:bodyPr/>
          <a:lstStyle/>
          <a:p>
            <a:pPr/>
            <a:r>
              <a:t>幻灯片标题</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bg>
      <p:bgPr>
        <a:solidFill>
          <a:srgbClr val="003462"/>
        </a:solidFill>
      </p:bgPr>
    </p:bg>
    <p:spTree>
      <p:nvGrpSpPr>
        <p:cNvPr id="1" name=""/>
        <p:cNvGrpSpPr/>
        <p:nvPr/>
      </p:nvGrpSpPr>
      <p:grpSpPr>
        <a:xfrm>
          <a:off x="0" y="0"/>
          <a:ext cx="0" cy="0"/>
          <a:chOff x="0" y="0"/>
          <a:chExt cx="0" cy="0"/>
        </a:xfrm>
      </p:grpSpPr>
      <p:sp>
        <p:nvSpPr>
          <p:cNvPr id="71" name="章节标题"/>
          <p:cNvSpPr txBox="1"/>
          <p:nvPr>
            <p:ph type="title" hasCustomPrompt="1"/>
          </p:nvPr>
        </p:nvSpPr>
        <p:spPr>
          <a:xfrm>
            <a:off x="1206496" y="4533900"/>
            <a:ext cx="21971004" cy="4648200"/>
          </a:xfrm>
          <a:prstGeom prst="rect">
            <a:avLst/>
          </a:prstGeom>
        </p:spPr>
        <p:txBody>
          <a:bodyPr anchor="ctr"/>
          <a:lstStyle>
            <a:lvl1pPr>
              <a:defRPr b="0" spc="-232" sz="11600">
                <a:solidFill>
                  <a:srgbClr val="FFFFFF"/>
                </a:solidFill>
                <a:latin typeface="Helvetica Neue Medium"/>
                <a:ea typeface="Helvetica Neue Medium"/>
                <a:cs typeface="Helvetica Neue Medium"/>
                <a:sym typeface="Helvetica Neue Medium"/>
              </a:defRPr>
            </a:lvl1pPr>
          </a:lstStyle>
          <a:p>
            <a:pPr/>
            <a:r>
              <a:t>章节标题</a:t>
            </a:r>
          </a:p>
        </p:txBody>
      </p:sp>
      <p:sp>
        <p:nvSpPr>
          <p:cNvPr id="72" name="幻灯片编号"/>
          <p:cNvSpPr txBox="1"/>
          <p:nvPr>
            <p:ph type="sldNum" sz="quarter" idx="2"/>
          </p:nvPr>
        </p:nvSpPr>
        <p:spPr>
          <a:xfrm>
            <a:off x="12001499" y="13085233"/>
            <a:ext cx="368505" cy="374600"/>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79" name="幻灯片标题"/>
          <p:cNvSpPr txBox="1"/>
          <p:nvPr>
            <p:ph type="title" hasCustomPrompt="1"/>
          </p:nvPr>
        </p:nvSpPr>
        <p:spPr>
          <a:xfrm>
            <a:off x="1206500" y="952500"/>
            <a:ext cx="21971000" cy="1434949"/>
          </a:xfrm>
          <a:prstGeom prst="rect">
            <a:avLst/>
          </a:prstGeom>
        </p:spPr>
        <p:txBody>
          <a:bodyPr/>
          <a:lstStyle/>
          <a:p>
            <a:pPr/>
            <a:r>
              <a:t>幻灯片标题</a:t>
            </a:r>
          </a:p>
        </p:txBody>
      </p:sp>
      <p:sp>
        <p:nvSpPr>
          <p:cNvPr id="80" name="幻灯片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spTree>
      <p:nvGrpSpPr>
        <p:cNvPr id="1" name=""/>
        <p:cNvGrpSpPr/>
        <p:nvPr/>
      </p:nvGrpSpPr>
      <p:grpSpPr>
        <a:xfrm>
          <a:off x="0" y="0"/>
          <a:ext cx="0" cy="0"/>
          <a:chOff x="0" y="0"/>
          <a:chExt cx="0" cy="0"/>
        </a:xfrm>
      </p:grpSpPr>
      <p:sp>
        <p:nvSpPr>
          <p:cNvPr id="88" name="议程标题"/>
          <p:cNvSpPr txBox="1"/>
          <p:nvPr>
            <p:ph type="title" hasCustomPrompt="1"/>
          </p:nvPr>
        </p:nvSpPr>
        <p:spPr>
          <a:xfrm>
            <a:off x="1206500" y="952500"/>
            <a:ext cx="21971000" cy="1435100"/>
          </a:xfrm>
          <a:prstGeom prst="rect">
            <a:avLst/>
          </a:prstGeom>
        </p:spPr>
        <p:txBody>
          <a:bodyPr/>
          <a:lstStyle/>
          <a:p>
            <a:pPr/>
            <a:r>
              <a:t>议程标题</a:t>
            </a:r>
          </a:p>
        </p:txBody>
      </p:sp>
      <p:sp>
        <p:nvSpPr>
          <p:cNvPr id="89" name="议程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议程副标题</a:t>
            </a:r>
          </a:p>
        </p:txBody>
      </p:sp>
      <p:sp>
        <p:nvSpPr>
          <p:cNvPr id="90" name="正文级别 1…"/>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议程主题</a:t>
            </a:r>
          </a:p>
          <a:p>
            <a:pPr lvl="1"/>
            <a:r>
              <a:t/>
            </a:r>
          </a:p>
          <a:p>
            <a:pPr lvl="2"/>
            <a:r>
              <a:t/>
            </a:r>
          </a:p>
          <a:p>
            <a:pPr lvl="3"/>
            <a:r>
              <a:t/>
            </a:r>
          </a:p>
          <a:p>
            <a:pPr lvl="4"/>
            <a:r>
              <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幻灯片标题</a:t>
            </a:r>
          </a:p>
        </p:txBody>
      </p:sp>
      <p:sp>
        <p:nvSpPr>
          <p:cNvPr id="3" name="正文级别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4" name="幻灯片编号"/>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hyperlink" Target="https://trends.google.com/trends/explore?geo=US&amp;q=vwo,optimize,optimizely" TargetMode="External"/><Relationship Id="rId4" Type="http://schemas.openxmlformats.org/officeDocument/2006/relationships/hyperlink" Target="https://vwo.com/compare/optimizely/" TargetMode="External"/><Relationship Id="rId5" Type="http://schemas.openxmlformats.org/officeDocument/2006/relationships/hyperlink" Target="https://vwo.com/compare/google-optimize/"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en.wikipedia.org/wiki/A/B_testing" TargetMode="External"/><Relationship Id="rId3" Type="http://schemas.openxmlformats.org/officeDocument/2006/relationships/hyperlink" Target="https://vwo.com/ab-testing-3/" TargetMode="External"/><Relationship Id="rId4" Type="http://schemas.openxmlformats.org/officeDocument/2006/relationships/hyperlink" Target="https://wenku.baidu.com/view/d7f46172a8ea998fcc22bcd126fff705cc175c29.html?fixfr=zs%252Bg49dYPaMDe%252FQKjI%252BMtQ%253D%253D&amp;fr=income5-search" TargetMode="External"/><Relationship Id="rId5" Type="http://schemas.openxmlformats.org/officeDocument/2006/relationships/hyperlink" Target="https://wenku.baidu.com/view/14c50009aff8941ea76e58fafab069dc512247e5.html?fixfr=hGZ7lXgdvdCZRa8NyQRXxw%253D%253D&amp;fr=income7-search" TargetMode="External"/><Relationship Id="rId6" Type="http://schemas.openxmlformats.org/officeDocument/2006/relationships/hyperlink" Target="https://blog.csdn.net/zhuxiao5/article/details/106132477"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hyperlink" Target="https://en.wikipedia.org/wiki/A/B_testing" TargetMode="External"/><Relationship Id="rId5" Type="http://schemas.openxmlformats.org/officeDocument/2006/relationships/hyperlink" Target="https://en.wikipedia.org/wiki/Randomized_experiment"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AB Testing.png" descr="AB Testing.png"/>
          <p:cNvPicPr>
            <a:picLocks noChangeAspect="1"/>
          </p:cNvPicPr>
          <p:nvPr>
            <p:ph type="pic" idx="21"/>
          </p:nvPr>
        </p:nvPicPr>
        <p:blipFill>
          <a:blip r:embed="rId2">
            <a:extLst/>
          </a:blip>
          <a:srcRect l="0" t="785" r="0" b="785"/>
          <a:stretch>
            <a:fillRect/>
          </a:stretch>
        </p:blipFill>
        <p:spPr>
          <a:xfrm>
            <a:off x="0" y="0"/>
            <a:ext cx="24384000" cy="13716000"/>
          </a:xfrm>
          <a:prstGeom prst="rect">
            <a:avLst/>
          </a:prstGeom>
        </p:spPr>
      </p:pic>
      <p:sp>
        <p:nvSpPr>
          <p:cNvPr id="152" name="A/B Testing"/>
          <p:cNvSpPr txBox="1"/>
          <p:nvPr>
            <p:ph type="title"/>
          </p:nvPr>
        </p:nvSpPr>
        <p:spPr>
          <a:xfrm>
            <a:off x="8620089" y="905024"/>
            <a:ext cx="7143823" cy="1698191"/>
          </a:xfrm>
          <a:prstGeom prst="rect">
            <a:avLst/>
          </a:prstGeom>
        </p:spPr>
        <p:txBody>
          <a:bodyPr/>
          <a:lstStyle>
            <a:lvl1pPr defTabSz="2194505">
              <a:defRPr spc="-208" sz="10439"/>
            </a:lvl1pPr>
          </a:lstStyle>
          <a:p>
            <a:pPr/>
            <a:r>
              <a:t>A/B Testing</a:t>
            </a:r>
          </a:p>
        </p:txBody>
      </p:sp>
      <p:sp>
        <p:nvSpPr>
          <p:cNvPr id="153" name="CatchZeng 2021.07.14"/>
          <p:cNvSpPr txBox="1"/>
          <p:nvPr>
            <p:ph type="body" sz="quarter" idx="1"/>
          </p:nvPr>
        </p:nvSpPr>
        <p:spPr>
          <a:xfrm>
            <a:off x="18906915" y="12072247"/>
            <a:ext cx="4986597" cy="904882"/>
          </a:xfrm>
          <a:prstGeom prst="rect">
            <a:avLst/>
          </a:prstGeom>
        </p:spPr>
        <p:txBody>
          <a:bodyPr/>
          <a:lstStyle>
            <a:lvl1pPr defTabSz="544830">
              <a:defRPr sz="3630"/>
            </a:lvl1pPr>
          </a:lstStyle>
          <a:p>
            <a:pPr/>
            <a:r>
              <a:t>CatchZeng 2021.07.14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5" name="multipage.png" descr="multipage.png"/>
          <p:cNvPicPr>
            <a:picLocks noChangeAspect="1"/>
          </p:cNvPicPr>
          <p:nvPr>
            <p:ph type="pic" idx="22"/>
          </p:nvPr>
        </p:nvPicPr>
        <p:blipFill>
          <a:blip r:embed="rId3">
            <a:extLst/>
          </a:blip>
          <a:srcRect l="0" t="10214" r="0" b="10214"/>
          <a:stretch>
            <a:fillRect/>
          </a:stretch>
        </p:blipFill>
        <p:spPr>
          <a:xfrm>
            <a:off x="2961579" y="2780099"/>
            <a:ext cx="18114100" cy="9464672"/>
          </a:xfrm>
          <a:prstGeom prst="rect">
            <a:avLst/>
          </a:prstGeom>
        </p:spPr>
      </p:pic>
      <p:sp>
        <p:nvSpPr>
          <p:cNvPr id="196" name="Multipage testing"/>
          <p:cNvSpPr txBox="1"/>
          <p:nvPr>
            <p:ph type="title"/>
          </p:nvPr>
        </p:nvSpPr>
        <p:spPr>
          <a:prstGeom prst="rect">
            <a:avLst/>
          </a:prstGeom>
        </p:spPr>
        <p:txBody>
          <a:bodyPr/>
          <a:lstStyle/>
          <a:p>
            <a:pPr/>
            <a:r>
              <a:t>Multipage testing</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anner(temporarily) testing"/>
          <p:cNvSpPr txBox="1"/>
          <p:nvPr>
            <p:ph type="title"/>
          </p:nvPr>
        </p:nvSpPr>
        <p:spPr>
          <a:xfrm>
            <a:off x="1206500" y="952500"/>
            <a:ext cx="15122229" cy="1435100"/>
          </a:xfrm>
          <a:prstGeom prst="rect">
            <a:avLst/>
          </a:prstGeom>
        </p:spPr>
        <p:txBody>
          <a:bodyPr/>
          <a:lstStyle/>
          <a:p>
            <a:pPr/>
            <a:r>
              <a:t>Banner(temporarily) testing</a:t>
            </a:r>
          </a:p>
        </p:txBody>
      </p:sp>
      <p:pic>
        <p:nvPicPr>
          <p:cNvPr id="201" name="图像" descr="图像"/>
          <p:cNvPicPr>
            <a:picLocks noChangeAspect="1"/>
          </p:cNvPicPr>
          <p:nvPr/>
        </p:nvPicPr>
        <p:blipFill>
          <a:blip r:embed="rId3">
            <a:extLst/>
          </a:blip>
          <a:stretch>
            <a:fillRect/>
          </a:stretch>
        </p:blipFill>
        <p:spPr>
          <a:xfrm>
            <a:off x="4239564" y="3211380"/>
            <a:ext cx="15904872" cy="894649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Personalization testing"/>
          <p:cNvSpPr txBox="1"/>
          <p:nvPr>
            <p:ph type="title"/>
          </p:nvPr>
        </p:nvSpPr>
        <p:spPr>
          <a:xfrm>
            <a:off x="1206500" y="952500"/>
            <a:ext cx="15122229" cy="1435100"/>
          </a:xfrm>
          <a:prstGeom prst="rect">
            <a:avLst/>
          </a:prstGeom>
        </p:spPr>
        <p:txBody>
          <a:bodyPr/>
          <a:lstStyle/>
          <a:p>
            <a:pPr/>
            <a:r>
              <a:t>Personalization testing</a:t>
            </a:r>
          </a:p>
        </p:txBody>
      </p:sp>
      <p:pic>
        <p:nvPicPr>
          <p:cNvPr id="206" name="personnalisation_ab_testing_routard_perso_EN.png" descr="personnalisation_ab_testing_routard_perso_EN.png"/>
          <p:cNvPicPr>
            <a:picLocks noChangeAspect="1"/>
          </p:cNvPicPr>
          <p:nvPr/>
        </p:nvPicPr>
        <p:blipFill>
          <a:blip r:embed="rId3">
            <a:extLst/>
          </a:blip>
          <a:stretch>
            <a:fillRect/>
          </a:stretch>
        </p:blipFill>
        <p:spPr>
          <a:xfrm>
            <a:off x="3678783" y="3719545"/>
            <a:ext cx="17026434" cy="627691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Conduct thorough research…"/>
          <p:cNvSpPr txBox="1"/>
          <p:nvPr>
            <p:ph type="body" sz="quarter" idx="1"/>
          </p:nvPr>
        </p:nvSpPr>
        <p:spPr>
          <a:xfrm>
            <a:off x="16059078" y="4359718"/>
            <a:ext cx="8154607" cy="5843785"/>
          </a:xfrm>
          <a:prstGeom prst="rect">
            <a:avLst/>
          </a:prstGeom>
        </p:spPr>
        <p:txBody>
          <a:bodyPr/>
          <a:lstStyle/>
          <a:p>
            <a:pPr marL="505968" indent="-505968" defTabSz="2023821">
              <a:spcBef>
                <a:spcPts val="3700"/>
              </a:spcBef>
              <a:defRPr sz="3984"/>
            </a:pPr>
            <a:r>
              <a:t>Conduct thorough research</a:t>
            </a:r>
          </a:p>
          <a:p>
            <a:pPr marL="505968" indent="-505968" defTabSz="2023821">
              <a:spcBef>
                <a:spcPts val="3700"/>
              </a:spcBef>
              <a:defRPr sz="3984"/>
            </a:pPr>
            <a:r>
              <a:t>Observe and formulate a hypothesis</a:t>
            </a:r>
          </a:p>
          <a:p>
            <a:pPr marL="505968" indent="-505968" defTabSz="2023821">
              <a:spcBef>
                <a:spcPts val="3700"/>
              </a:spcBef>
              <a:defRPr sz="3984"/>
            </a:pPr>
            <a:r>
              <a:t>Create the necessary variation(s)</a:t>
            </a:r>
          </a:p>
          <a:p>
            <a:pPr marL="505968" indent="-505968" defTabSz="2023821">
              <a:spcBef>
                <a:spcPts val="3700"/>
              </a:spcBef>
              <a:defRPr sz="3984"/>
            </a:pPr>
            <a:r>
              <a:t>Run the test</a:t>
            </a:r>
          </a:p>
          <a:p>
            <a:pPr marL="505968" indent="-505968" defTabSz="2023821">
              <a:spcBef>
                <a:spcPts val="3700"/>
              </a:spcBef>
              <a:defRPr sz="3984"/>
            </a:pPr>
            <a:r>
              <a:t>Analyse results and deploy changes</a:t>
            </a:r>
          </a:p>
        </p:txBody>
      </p:sp>
      <p:pic>
        <p:nvPicPr>
          <p:cNvPr id="211" name="perform-ab-test.png" descr="perform-ab-test.png"/>
          <p:cNvPicPr>
            <a:picLocks noChangeAspect="1"/>
          </p:cNvPicPr>
          <p:nvPr>
            <p:ph type="pic" idx="22"/>
          </p:nvPr>
        </p:nvPicPr>
        <p:blipFill>
          <a:blip r:embed="rId3">
            <a:extLst/>
          </a:blip>
          <a:srcRect l="43" t="0" r="43" b="0"/>
          <a:stretch>
            <a:fillRect/>
          </a:stretch>
        </p:blipFill>
        <p:spPr>
          <a:xfrm>
            <a:off x="999589" y="4077811"/>
            <a:ext cx="14769684" cy="6407898"/>
          </a:xfrm>
          <a:prstGeom prst="rect">
            <a:avLst/>
          </a:prstGeom>
        </p:spPr>
      </p:pic>
      <p:sp>
        <p:nvSpPr>
          <p:cNvPr id="212" name="How to Perform an A/B Test?"/>
          <p:cNvSpPr txBox="1"/>
          <p:nvPr>
            <p:ph type="title"/>
          </p:nvPr>
        </p:nvSpPr>
        <p:spPr>
          <a:xfrm>
            <a:off x="1206500" y="952500"/>
            <a:ext cx="15599205" cy="1435100"/>
          </a:xfrm>
          <a:prstGeom prst="rect">
            <a:avLst/>
          </a:prstGeom>
        </p:spPr>
        <p:txBody>
          <a:bodyPr/>
          <a:lstStyle/>
          <a:p>
            <a:pPr/>
            <a:r>
              <a:t>How to Perform an A/B Test?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Compare"/>
          <p:cNvSpPr txBox="1"/>
          <p:nvPr>
            <p:ph type="title"/>
          </p:nvPr>
        </p:nvSpPr>
        <p:spPr>
          <a:prstGeom prst="rect">
            <a:avLst/>
          </a:prstGeom>
        </p:spPr>
        <p:txBody>
          <a:bodyPr/>
          <a:lstStyle/>
          <a:p>
            <a:pPr/>
            <a:r>
              <a:t>Compare</a:t>
            </a:r>
          </a:p>
        </p:txBody>
      </p:sp>
      <p:pic>
        <p:nvPicPr>
          <p:cNvPr id="217" name="截屏2021-08-02 下午7.15.56.png" descr="截屏2021-08-02 下午7.15.56.png"/>
          <p:cNvPicPr>
            <a:picLocks noChangeAspect="1"/>
          </p:cNvPicPr>
          <p:nvPr/>
        </p:nvPicPr>
        <p:blipFill>
          <a:blip r:embed="rId2">
            <a:extLst/>
          </a:blip>
          <a:stretch>
            <a:fillRect/>
          </a:stretch>
        </p:blipFill>
        <p:spPr>
          <a:xfrm>
            <a:off x="5118241" y="6105439"/>
            <a:ext cx="14147518" cy="7295179"/>
          </a:xfrm>
          <a:prstGeom prst="rect">
            <a:avLst/>
          </a:prstGeom>
          <a:ln w="12700">
            <a:miter lim="400000"/>
          </a:ln>
        </p:spPr>
      </p:pic>
      <p:sp>
        <p:nvSpPr>
          <p:cNvPr id="218" name="https://trends.google.com/trends/explore?geo=US&amp;q=vwo,optimize,optimizely…"/>
          <p:cNvSpPr txBox="1"/>
          <p:nvPr>
            <p:ph type="body" sz="half" idx="1"/>
          </p:nvPr>
        </p:nvSpPr>
        <p:spPr>
          <a:xfrm>
            <a:off x="1154756" y="2519047"/>
            <a:ext cx="23728003" cy="3757133"/>
          </a:xfrm>
          <a:prstGeom prst="rect">
            <a:avLst/>
          </a:prstGeom>
        </p:spPr>
        <p:txBody>
          <a:bodyPr/>
          <a:lstStyle/>
          <a:p>
            <a:pPr/>
            <a:r>
              <a:rPr u="sng">
                <a:hlinkClick r:id="rId3" invalidUrl="" action="" tgtFrame="" tooltip="" history="1" highlightClick="0" endSnd="0"/>
              </a:rPr>
              <a:t>https://trends.google.com/trends/explore?geo=US&amp;q=vwo,optimize,optimizely</a:t>
            </a:r>
          </a:p>
          <a:p>
            <a:pPr/>
            <a:r>
              <a:rPr u="sng">
                <a:hlinkClick r:id="rId4" invalidUrl="" action="" tgtFrame="" tooltip="" history="1" highlightClick="0" endSnd="0"/>
              </a:rPr>
              <a:t>https://vwo.com/compare/optimizely/</a:t>
            </a:r>
            <a:r>
              <a:t> </a:t>
            </a:r>
          </a:p>
          <a:p>
            <a:pPr/>
            <a:r>
              <a:rPr u="sng">
                <a:hlinkClick r:id="rId5" invalidUrl="" action="" tgtFrame="" tooltip="" history="1" highlightClick="0" endSnd="0"/>
              </a:rPr>
              <a:t>https://vwo.com/compare/google-optimize/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Demo"/>
          <p:cNvSpPr txBox="1"/>
          <p:nvPr>
            <p:ph type="title"/>
          </p:nvPr>
        </p:nvSpPr>
        <p:spPr>
          <a:xfrm>
            <a:off x="1206500" y="952500"/>
            <a:ext cx="15599205" cy="1435100"/>
          </a:xfrm>
          <a:prstGeom prst="rect">
            <a:avLst/>
          </a:prstGeom>
        </p:spPr>
        <p:txBody>
          <a:bodyPr/>
          <a:lstStyle/>
          <a:p>
            <a:pPr/>
            <a:r>
              <a:t>Demo</a:t>
            </a:r>
          </a:p>
        </p:txBody>
      </p:sp>
      <p:sp>
        <p:nvSpPr>
          <p:cNvPr id="221" name="https://optimize.google.com/"/>
          <p:cNvSpPr txBox="1"/>
          <p:nvPr/>
        </p:nvSpPr>
        <p:spPr>
          <a:xfrm>
            <a:off x="1261358" y="2654254"/>
            <a:ext cx="6681217" cy="6969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https://optimize.google.com/</a:t>
            </a:r>
          </a:p>
        </p:txBody>
      </p:sp>
      <p:pic>
        <p:nvPicPr>
          <p:cNvPr id="222" name="截屏2021-07-12 下午2.49.52.png" descr="截屏2021-07-12 下午2.49.52.png"/>
          <p:cNvPicPr>
            <a:picLocks noChangeAspect="1"/>
          </p:cNvPicPr>
          <p:nvPr/>
        </p:nvPicPr>
        <p:blipFill>
          <a:blip r:embed="rId2">
            <a:extLst/>
          </a:blip>
          <a:stretch>
            <a:fillRect/>
          </a:stretch>
        </p:blipFill>
        <p:spPr>
          <a:xfrm>
            <a:off x="983705" y="3856062"/>
            <a:ext cx="11455639" cy="6540615"/>
          </a:xfrm>
          <a:prstGeom prst="rect">
            <a:avLst/>
          </a:prstGeom>
          <a:ln w="12700">
            <a:miter lim="400000"/>
          </a:ln>
        </p:spPr>
      </p:pic>
      <p:pic>
        <p:nvPicPr>
          <p:cNvPr id="223" name="截屏2021-07-12 下午2.52.12.png" descr="截屏2021-07-12 下午2.52.12.png"/>
          <p:cNvPicPr>
            <a:picLocks noChangeAspect="1"/>
          </p:cNvPicPr>
          <p:nvPr/>
        </p:nvPicPr>
        <p:blipFill>
          <a:blip r:embed="rId3">
            <a:extLst/>
          </a:blip>
          <a:stretch>
            <a:fillRect/>
          </a:stretch>
        </p:blipFill>
        <p:spPr>
          <a:xfrm>
            <a:off x="12154713" y="3696272"/>
            <a:ext cx="11368211" cy="6540615"/>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Demo"/>
          <p:cNvSpPr txBox="1"/>
          <p:nvPr>
            <p:ph type="title"/>
          </p:nvPr>
        </p:nvSpPr>
        <p:spPr>
          <a:xfrm>
            <a:off x="1206500" y="952500"/>
            <a:ext cx="15599205" cy="1435100"/>
          </a:xfrm>
          <a:prstGeom prst="rect">
            <a:avLst/>
          </a:prstGeom>
        </p:spPr>
        <p:txBody>
          <a:bodyPr/>
          <a:lstStyle/>
          <a:p>
            <a:pPr/>
            <a:r>
              <a:t>Demo</a:t>
            </a:r>
          </a:p>
        </p:txBody>
      </p:sp>
      <p:sp>
        <p:nvSpPr>
          <p:cNvPr id="226" name="GTM set tags and triggers…"/>
          <p:cNvSpPr txBox="1"/>
          <p:nvPr>
            <p:ph type="body" idx="1"/>
          </p:nvPr>
        </p:nvSpPr>
        <p:spPr>
          <a:xfrm>
            <a:off x="1206500" y="4248504"/>
            <a:ext cx="21971000" cy="8256012"/>
          </a:xfrm>
          <a:prstGeom prst="rect">
            <a:avLst/>
          </a:prstGeom>
        </p:spPr>
        <p:txBody>
          <a:bodyPr/>
          <a:lstStyle/>
          <a:p>
            <a:pPr marL="524255" indent="-524255" defTabSz="2096971">
              <a:spcBef>
                <a:spcPts val="3800"/>
              </a:spcBef>
              <a:defRPr b="1" sz="4128"/>
            </a:pPr>
            <a:r>
              <a:t>GTM set tags and triggers</a:t>
            </a:r>
          </a:p>
          <a:p>
            <a:pPr marL="524255" indent="-524255" defTabSz="2096971">
              <a:spcBef>
                <a:spcPts val="3800"/>
              </a:spcBef>
              <a:defRPr b="1" sz="4128"/>
            </a:pPr>
            <a:r>
              <a:t>GA set goals</a:t>
            </a:r>
          </a:p>
          <a:p>
            <a:pPr marL="524255" indent="-524255" defTabSz="2096971">
              <a:spcBef>
                <a:spcPts val="3800"/>
              </a:spcBef>
              <a:defRPr b="1" sz="4128"/>
            </a:pPr>
            <a:r>
              <a:t>optimize to create an experience</a:t>
            </a:r>
          </a:p>
          <a:p>
            <a:pPr marL="524255" indent="-524255" defTabSz="2096971">
              <a:spcBef>
                <a:spcPts val="3800"/>
              </a:spcBef>
              <a:defRPr b="1" sz="4128"/>
            </a:pPr>
            <a:r>
              <a:t>optimize to create variants</a:t>
            </a:r>
          </a:p>
          <a:p>
            <a:pPr marL="524255" indent="-524255" defTabSz="2096971">
              <a:spcBef>
                <a:spcPts val="3800"/>
              </a:spcBef>
              <a:defRPr b="1" sz="4128"/>
            </a:pPr>
            <a:r>
              <a:t>optimize binds GA goals</a:t>
            </a:r>
          </a:p>
          <a:p>
            <a:pPr marL="524255" indent="-524255" defTabSz="2096971">
              <a:spcBef>
                <a:spcPts val="3800"/>
              </a:spcBef>
              <a:defRPr b="1" sz="4128"/>
            </a:pPr>
            <a:r>
              <a:t>Start the experience</a:t>
            </a:r>
          </a:p>
          <a:p>
            <a:pPr marL="524255" indent="-524255" defTabSz="2096971">
              <a:spcBef>
                <a:spcPts val="3800"/>
              </a:spcBef>
              <a:defRPr b="1" sz="4128"/>
            </a:pPr>
            <a:r>
              <a:t>View report</a:t>
            </a:r>
          </a:p>
          <a:p>
            <a:pPr marL="524255" indent="-524255" defTabSz="2096971">
              <a:spcBef>
                <a:spcPts val="3800"/>
              </a:spcBef>
              <a:defRPr b="1" sz="4128"/>
            </a:pPr>
            <a:r>
              <a:t>Deployment modification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Demo"/>
          <p:cNvSpPr txBox="1"/>
          <p:nvPr>
            <p:ph type="title"/>
          </p:nvPr>
        </p:nvSpPr>
        <p:spPr>
          <a:xfrm>
            <a:off x="1206500" y="952500"/>
            <a:ext cx="15599205" cy="1435100"/>
          </a:xfrm>
          <a:prstGeom prst="rect">
            <a:avLst/>
          </a:prstGeom>
        </p:spPr>
        <p:txBody>
          <a:bodyPr/>
          <a:lstStyle/>
          <a:p>
            <a:pPr/>
            <a:r>
              <a:t>Demo</a:t>
            </a:r>
          </a:p>
        </p:txBody>
      </p:sp>
      <p:pic>
        <p:nvPicPr>
          <p:cNvPr id="229" name="optimize.google.com_optimize_home_ (2).png" descr="optimize.google.com_optimize_home_ (2).png"/>
          <p:cNvPicPr>
            <a:picLocks noChangeAspect="1"/>
          </p:cNvPicPr>
          <p:nvPr/>
        </p:nvPicPr>
        <p:blipFill>
          <a:blip r:embed="rId2">
            <a:extLst/>
          </a:blip>
          <a:stretch>
            <a:fillRect/>
          </a:stretch>
        </p:blipFill>
        <p:spPr>
          <a:xfrm>
            <a:off x="4976572" y="2357535"/>
            <a:ext cx="14430856" cy="1067177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Key points"/>
          <p:cNvSpPr txBox="1"/>
          <p:nvPr>
            <p:ph type="title"/>
          </p:nvPr>
        </p:nvSpPr>
        <p:spPr>
          <a:prstGeom prst="rect">
            <a:avLst/>
          </a:prstGeom>
        </p:spPr>
        <p:txBody>
          <a:bodyPr/>
          <a:lstStyle/>
          <a:p>
            <a:pPr/>
            <a:r>
              <a:t>Key points</a:t>
            </a:r>
          </a:p>
        </p:txBody>
      </p:sp>
      <p:sp>
        <p:nvSpPr>
          <p:cNvPr id="232" name="Fast forward in small steps and continuously optimize the website (agile thinking)…"/>
          <p:cNvSpPr txBox="1"/>
          <p:nvPr>
            <p:ph type="body" idx="1"/>
          </p:nvPr>
        </p:nvSpPr>
        <p:spPr>
          <a:prstGeom prst="rect">
            <a:avLst/>
          </a:prstGeom>
        </p:spPr>
        <p:txBody>
          <a:bodyPr/>
          <a:lstStyle/>
          <a:p>
            <a:pPr/>
            <a:r>
              <a:rPr>
                <a:solidFill>
                  <a:schemeClr val="accent1"/>
                </a:solidFill>
              </a:rPr>
              <a:t>Fast forward in small steps</a:t>
            </a:r>
            <a:r>
              <a:t> and continuously optimize the website (agile thinking)</a:t>
            </a:r>
          </a:p>
          <a:p>
            <a:pPr/>
            <a:r>
              <a:rPr>
                <a:solidFill>
                  <a:schemeClr val="accent1"/>
                </a:solidFill>
              </a:rPr>
              <a:t>Data</a:t>
            </a:r>
            <a:r>
              <a:t> drives better </a:t>
            </a:r>
            <a:r>
              <a:rPr>
                <a:solidFill>
                  <a:schemeClr val="accent1"/>
                </a:solidFill>
              </a:rPr>
              <a:t>decisions</a:t>
            </a:r>
          </a:p>
          <a:p>
            <a:pPr/>
            <a:r>
              <a:rPr>
                <a:solidFill>
                  <a:schemeClr val="accent1"/>
                </a:solidFill>
              </a:rPr>
              <a:t>AI</a:t>
            </a:r>
            <a:r>
              <a:t> helps automate the generation of different variants for experiments</a:t>
            </a:r>
          </a:p>
          <a:p>
            <a:pPr/>
            <a:r>
              <a:t>The characteristics of A/B testing can be used to make </a:t>
            </a:r>
            <a:r>
              <a:rPr>
                <a:solidFill>
                  <a:schemeClr val="accent1"/>
                </a:solidFill>
              </a:rPr>
              <a:t>temporary (temporal) </a:t>
            </a:r>
            <a:r>
              <a:t>requirements similar to banners</a:t>
            </a:r>
          </a:p>
          <a:p>
            <a:pPr/>
            <a:r>
              <a:t>The focus of A/B testing </a:t>
            </a:r>
            <a:r>
              <a:rPr>
                <a:solidFill>
                  <a:schemeClr val="accent1"/>
                </a:solidFill>
              </a:rPr>
              <a:t>is not on tools</a:t>
            </a:r>
            <a:r>
              <a:t>, but on reasonable </a:t>
            </a:r>
            <a:r>
              <a:rPr>
                <a:solidFill>
                  <a:schemeClr val="accent1"/>
                </a:solidFill>
              </a:rPr>
              <a:t>assumptions and goals, and improvements based on data</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Reference"/>
          <p:cNvSpPr txBox="1"/>
          <p:nvPr>
            <p:ph type="title"/>
          </p:nvPr>
        </p:nvSpPr>
        <p:spPr>
          <a:prstGeom prst="rect">
            <a:avLst/>
          </a:prstGeom>
        </p:spPr>
        <p:txBody>
          <a:bodyPr/>
          <a:lstStyle/>
          <a:p>
            <a:pPr/>
            <a:r>
              <a:t>Reference</a:t>
            </a:r>
          </a:p>
        </p:txBody>
      </p:sp>
      <p:sp>
        <p:nvSpPr>
          <p:cNvPr id="235" name="https://en.wikipedia.org/wiki/A/B_testing…"/>
          <p:cNvSpPr txBox="1"/>
          <p:nvPr>
            <p:ph type="body" idx="1"/>
          </p:nvPr>
        </p:nvSpPr>
        <p:spPr>
          <a:xfrm>
            <a:off x="1206500" y="3392814"/>
            <a:ext cx="21971000" cy="8256012"/>
          </a:xfrm>
          <a:prstGeom prst="rect">
            <a:avLst/>
          </a:prstGeom>
        </p:spPr>
        <p:txBody>
          <a:bodyPr/>
          <a:lstStyle/>
          <a:p>
            <a:pPr marL="560831" indent="-560831" defTabSz="2243271">
              <a:spcBef>
                <a:spcPts val="4100"/>
              </a:spcBef>
              <a:defRPr sz="4416"/>
            </a:pPr>
            <a:r>
              <a:rPr u="sng">
                <a:hlinkClick r:id="rId2" invalidUrl="" action="" tgtFrame="" tooltip="" history="1" highlightClick="0" endSnd="0"/>
              </a:rPr>
              <a:t>https://en.wikipedia.org/wiki/A/B_testing</a:t>
            </a:r>
          </a:p>
          <a:p>
            <a:pPr marL="560831" indent="-560831" defTabSz="2243271">
              <a:spcBef>
                <a:spcPts val="4100"/>
              </a:spcBef>
              <a:defRPr sz="4416"/>
            </a:pPr>
            <a:r>
              <a:rPr u="sng">
                <a:hlinkClick r:id="rId3" invalidUrl="" action="" tgtFrame="" tooltip="" history="1" highlightClick="0" endSnd="0"/>
              </a:rPr>
              <a:t>https://vwo.com/ab-testing-3/</a:t>
            </a:r>
          </a:p>
          <a:p>
            <a:pPr marL="560831" indent="-560831" defTabSz="2243271">
              <a:spcBef>
                <a:spcPts val="4100"/>
              </a:spcBef>
              <a:defRPr sz="4416"/>
            </a:pPr>
            <a:r>
              <a:rPr u="sng">
                <a:hlinkClick r:id="rId4" invalidUrl="" action="" tgtFrame="" tooltip="" history="1" highlightClick="0" endSnd="0"/>
              </a:rPr>
              <a:t>https://wenku.baidu.com/view/d7f46172a8ea998fcc22bcd126fff705cc175c29.html?fixfr=zs%252Bg49dYPaMDe%252FQKjI%252BMtQ%253D%253D&amp;fr=income5-search</a:t>
            </a:r>
          </a:p>
          <a:p>
            <a:pPr marL="560831" indent="-560831" defTabSz="2243271">
              <a:spcBef>
                <a:spcPts val="4100"/>
              </a:spcBef>
              <a:defRPr sz="4416"/>
            </a:pPr>
            <a:r>
              <a:rPr u="sng">
                <a:hlinkClick r:id="rId5" invalidUrl="" action="" tgtFrame="" tooltip="" history="1" highlightClick="0" endSnd="0"/>
              </a:rPr>
              <a:t>https://wenku.baidu.com/view/14c50009aff8941ea76e58fafab069dc512247e5.html?fixfr=hGZ7lXgdvdCZRa8NyQRXxw%253D%253D&amp;fr=income7-search</a:t>
            </a:r>
          </a:p>
          <a:p>
            <a:pPr marL="560831" indent="-560831" defTabSz="2243271">
              <a:spcBef>
                <a:spcPts val="4100"/>
              </a:spcBef>
              <a:defRPr sz="4416"/>
            </a:pPr>
            <a:r>
              <a:rPr u="sng">
                <a:hlinkClick r:id="rId6" invalidUrl="" action="" tgtFrame="" tooltip="" history="1" highlightClick="0" endSnd="0"/>
              </a:rPr>
              <a:t>https://blog.csdn.net/zhuxiao5/article/details/106132477</a:t>
            </a:r>
          </a:p>
          <a:p>
            <a:pPr marL="560831" indent="-560831" defTabSz="2243271">
              <a:spcBef>
                <a:spcPts val="4100"/>
              </a:spcBef>
              <a:defRPr sz="4416"/>
            </a:pPr>
            <a:r>
              <a:t>https://vwo.com/tools/ab-test-duration-calculator/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Contents"/>
          <p:cNvSpPr txBox="1"/>
          <p:nvPr>
            <p:ph type="title"/>
          </p:nvPr>
        </p:nvSpPr>
        <p:spPr>
          <a:prstGeom prst="rect">
            <a:avLst/>
          </a:prstGeom>
        </p:spPr>
        <p:txBody>
          <a:bodyPr/>
          <a:lstStyle/>
          <a:p>
            <a:pPr/>
            <a:r>
              <a:t>Contents</a:t>
            </a:r>
          </a:p>
        </p:txBody>
      </p:sp>
      <p:sp>
        <p:nvSpPr>
          <p:cNvPr id="156" name="What is A/B(A/B/n) testing?…"/>
          <p:cNvSpPr txBox="1"/>
          <p:nvPr>
            <p:ph type="body" idx="1"/>
          </p:nvPr>
        </p:nvSpPr>
        <p:spPr>
          <a:prstGeom prst="rect">
            <a:avLst/>
          </a:prstGeom>
        </p:spPr>
        <p:txBody>
          <a:bodyPr/>
          <a:lstStyle/>
          <a:p>
            <a:pPr marL="469391" indent="-469391" defTabSz="1877520">
              <a:spcBef>
                <a:spcPts val="3400"/>
              </a:spcBef>
              <a:defRPr sz="3696"/>
            </a:pPr>
            <a:r>
              <a:t>What is A/B(A</a:t>
            </a:r>
            <a:r>
              <a:rPr>
                <a:solidFill>
                  <a:srgbClr val="4D5156"/>
                </a:solidFill>
              </a:rPr>
              <a:t>/</a:t>
            </a:r>
            <a:r>
              <a:t>B</a:t>
            </a:r>
            <a:r>
              <a:rPr>
                <a:solidFill>
                  <a:srgbClr val="4D5156"/>
                </a:solidFill>
              </a:rPr>
              <a:t>/</a:t>
            </a:r>
            <a:r>
              <a:t>n) testing?</a:t>
            </a:r>
          </a:p>
          <a:p>
            <a:pPr marL="469391" indent="-469391" defTabSz="1877520">
              <a:spcBef>
                <a:spcPts val="3400"/>
              </a:spcBef>
              <a:defRPr sz="3696"/>
            </a:pPr>
            <a:r>
              <a:t>Why consider A/B testing?</a:t>
            </a:r>
          </a:p>
          <a:p>
            <a:pPr marL="469391" indent="-469391" defTabSz="1877520">
              <a:spcBef>
                <a:spcPts val="3400"/>
              </a:spcBef>
              <a:defRPr sz="3696"/>
            </a:pPr>
            <a:r>
              <a:t>What can you A/B test?</a:t>
            </a:r>
          </a:p>
          <a:p>
            <a:pPr marL="469391" indent="-469391" defTabSz="1877520">
              <a:spcBef>
                <a:spcPts val="3400"/>
              </a:spcBef>
              <a:defRPr sz="3696"/>
            </a:pPr>
            <a:r>
              <a:t>What are the different types of A/B testing?</a:t>
            </a:r>
          </a:p>
          <a:p>
            <a:pPr marL="469391" indent="-469391" defTabSz="1877520">
              <a:spcBef>
                <a:spcPts val="3400"/>
              </a:spcBef>
              <a:defRPr sz="3696"/>
            </a:pPr>
            <a:r>
              <a:t>How to Perform an A/B Test?</a:t>
            </a:r>
          </a:p>
          <a:p>
            <a:pPr marL="469391" indent="-469391" defTabSz="1877520">
              <a:spcBef>
                <a:spcPts val="3400"/>
              </a:spcBef>
              <a:defRPr sz="3696"/>
            </a:pPr>
            <a:r>
              <a:t>Compare</a:t>
            </a:r>
          </a:p>
          <a:p>
            <a:pPr marL="469391" indent="-469391" defTabSz="1877520">
              <a:spcBef>
                <a:spcPts val="3400"/>
              </a:spcBef>
              <a:defRPr sz="3696"/>
            </a:pPr>
            <a:r>
              <a:t>Demo</a:t>
            </a:r>
          </a:p>
          <a:p>
            <a:pPr marL="469391" indent="-469391" defTabSz="1877520">
              <a:spcBef>
                <a:spcPts val="3400"/>
              </a:spcBef>
              <a:defRPr sz="3696"/>
            </a:pPr>
            <a:r>
              <a:t>Key points</a:t>
            </a:r>
          </a:p>
          <a:p>
            <a:pPr marL="469391" indent="-469391" defTabSz="1877520">
              <a:spcBef>
                <a:spcPts val="3400"/>
              </a:spcBef>
              <a:defRPr sz="3696"/>
            </a:pPr>
            <a:r>
              <a:t>Reference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8" name="ab-testing-optimizely-2.png" descr="ab-testing-optimizely-2.png"/>
          <p:cNvPicPr>
            <a:picLocks noChangeAspect="1"/>
          </p:cNvPicPr>
          <p:nvPr>
            <p:ph type="pic" idx="21"/>
          </p:nvPr>
        </p:nvPicPr>
        <p:blipFill>
          <a:blip r:embed="rId3">
            <a:extLst/>
          </a:blip>
          <a:srcRect l="0" t="0" r="0" b="0"/>
          <a:stretch>
            <a:fillRect/>
          </a:stretch>
        </p:blipFill>
        <p:spPr>
          <a:xfrm>
            <a:off x="12192000" y="3586676"/>
            <a:ext cx="10922001" cy="6555348"/>
          </a:xfrm>
          <a:prstGeom prst="rect">
            <a:avLst/>
          </a:prstGeom>
        </p:spPr>
      </p:pic>
      <p:sp>
        <p:nvSpPr>
          <p:cNvPr id="159" name="What is A/B testing?"/>
          <p:cNvSpPr txBox="1"/>
          <p:nvPr>
            <p:ph type="title"/>
          </p:nvPr>
        </p:nvSpPr>
        <p:spPr>
          <a:xfrm>
            <a:off x="1020790" y="1207450"/>
            <a:ext cx="9779001" cy="2469396"/>
          </a:xfrm>
          <a:prstGeom prst="rect">
            <a:avLst/>
          </a:prstGeom>
        </p:spPr>
        <p:txBody>
          <a:bodyPr/>
          <a:lstStyle/>
          <a:p>
            <a:pPr/>
            <a:r>
              <a:t>What is A/B testing?</a:t>
            </a:r>
          </a:p>
        </p:txBody>
      </p:sp>
      <p:sp>
        <p:nvSpPr>
          <p:cNvPr id="160" name="A/B testing (also known as split-run testing) is a user experience research methodology.…"/>
          <p:cNvSpPr txBox="1"/>
          <p:nvPr>
            <p:ph type="body" sz="half" idx="1"/>
          </p:nvPr>
        </p:nvSpPr>
        <p:spPr>
          <a:xfrm>
            <a:off x="1020790" y="4165288"/>
            <a:ext cx="10406765" cy="8247868"/>
          </a:xfrm>
          <a:prstGeom prst="rect">
            <a:avLst/>
          </a:prstGeom>
        </p:spPr>
        <p:txBody>
          <a:bodyPr/>
          <a:lstStyle/>
          <a:p>
            <a:pPr defTabSz="676909">
              <a:defRPr sz="4510"/>
            </a:pPr>
            <a:r>
              <a:rPr u="sng">
                <a:solidFill>
                  <a:srgbClr val="2E5CFC"/>
                </a:solidFill>
                <a:hlinkClick r:id="rId4" invalidUrl="" action="" tgtFrame="" tooltip="" history="1" highlightClick="0" endSnd="0"/>
              </a:rPr>
              <a:t>A/B testing</a:t>
            </a:r>
            <a:r>
              <a:t> (also known as </a:t>
            </a:r>
            <a:r>
              <a:rPr>
                <a:solidFill>
                  <a:schemeClr val="accent1"/>
                </a:solidFill>
              </a:rPr>
              <a:t>split-run testing</a:t>
            </a:r>
            <a:r>
              <a:t>) is a user experience research methodology. </a:t>
            </a:r>
          </a:p>
          <a:p>
            <a:pPr defTabSz="676909">
              <a:defRPr sz="4510"/>
            </a:pPr>
          </a:p>
          <a:p>
            <a:pPr defTabSz="676909">
              <a:defRPr sz="4510"/>
            </a:pPr>
            <a:r>
              <a:t>A/B testing consist of a </a:t>
            </a:r>
            <a:r>
              <a:rPr>
                <a:solidFill>
                  <a:srgbClr val="0645AD"/>
                </a:solidFill>
                <a:hlinkClick r:id="rId5" invalidUrl="" action="" tgtFrame="" tooltip="" history="1" highlightClick="0" endSnd="0"/>
              </a:rPr>
              <a:t>randomized experiment</a:t>
            </a:r>
            <a:r>
              <a:t> with two </a:t>
            </a:r>
            <a:r>
              <a:rPr>
                <a:solidFill>
                  <a:schemeClr val="accent1"/>
                </a:solidFill>
              </a:rPr>
              <a:t>variants of a single variable</a:t>
            </a:r>
            <a:r>
              <a:t>, A and B, are shown to different segments of website visitors </a:t>
            </a:r>
            <a:r>
              <a:rPr>
                <a:solidFill>
                  <a:schemeClr val="accent1"/>
                </a:solidFill>
              </a:rPr>
              <a:t>at the same time</a:t>
            </a:r>
            <a:r>
              <a:t> to determine which version leaves the </a:t>
            </a:r>
            <a:r>
              <a:rPr>
                <a:solidFill>
                  <a:schemeClr val="accent1"/>
                </a:solidFill>
              </a:rPr>
              <a:t>maximum impact</a:t>
            </a:r>
            <a:r>
              <a:t> and </a:t>
            </a:r>
            <a:r>
              <a:rPr>
                <a:solidFill>
                  <a:schemeClr val="accent1"/>
                </a:solidFill>
              </a:rPr>
              <a:t>drive business metrics</a:t>
            </a:r>
            <a:r>
              <a: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Why consider A/B testing?"/>
          <p:cNvSpPr txBox="1"/>
          <p:nvPr>
            <p:ph type="title"/>
          </p:nvPr>
        </p:nvSpPr>
        <p:spPr>
          <a:prstGeom prst="rect">
            <a:avLst/>
          </a:prstGeom>
        </p:spPr>
        <p:txBody>
          <a:bodyPr/>
          <a:lstStyle/>
          <a:p>
            <a:pPr/>
            <a:r>
              <a:t>Why consider A/B testing?</a:t>
            </a:r>
          </a:p>
        </p:txBody>
      </p:sp>
      <p:sp>
        <p:nvSpPr>
          <p:cNvPr id="165" name="Solve visitor pain points…"/>
          <p:cNvSpPr txBox="1"/>
          <p:nvPr>
            <p:ph type="body" idx="1"/>
          </p:nvPr>
        </p:nvSpPr>
        <p:spPr>
          <a:prstGeom prst="rect">
            <a:avLst/>
          </a:prstGeom>
        </p:spPr>
        <p:txBody>
          <a:bodyPr/>
          <a:lstStyle/>
          <a:p>
            <a:pPr/>
            <a:r>
              <a:t>Solve visitor pain points</a:t>
            </a:r>
          </a:p>
          <a:p>
            <a:pPr/>
            <a:r>
              <a:t>Get better ROI from existing traffic</a:t>
            </a:r>
          </a:p>
          <a:p>
            <a:pPr/>
            <a:r>
              <a:t>Reduce bounce rate</a:t>
            </a:r>
          </a:p>
          <a:p>
            <a:pPr/>
            <a:r>
              <a:t>Make low-risk modifications</a:t>
            </a:r>
          </a:p>
          <a:p>
            <a:pPr/>
            <a:r>
              <a:t>Achieve statistically significant improvements</a:t>
            </a:r>
          </a:p>
          <a:p>
            <a:pPr/>
            <a:r>
              <a:t>Redesign website to increase future business gains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9" name="what-can-ab-test.png" descr="what-can-ab-test.png"/>
          <p:cNvPicPr>
            <a:picLocks noChangeAspect="1"/>
          </p:cNvPicPr>
          <p:nvPr>
            <p:ph type="pic" idx="21"/>
          </p:nvPr>
        </p:nvPicPr>
        <p:blipFill>
          <a:blip r:embed="rId3">
            <a:extLst/>
          </a:blip>
          <a:srcRect l="10738" t="0" r="10738" b="0"/>
          <a:stretch>
            <a:fillRect/>
          </a:stretch>
        </p:blipFill>
        <p:spPr>
          <a:xfrm>
            <a:off x="12191999" y="2252803"/>
            <a:ext cx="10922001" cy="9223094"/>
          </a:xfrm>
          <a:prstGeom prst="rect">
            <a:avLst/>
          </a:prstGeom>
        </p:spPr>
      </p:pic>
      <p:sp>
        <p:nvSpPr>
          <p:cNvPr id="170" name="What can you A/B test?"/>
          <p:cNvSpPr txBox="1"/>
          <p:nvPr>
            <p:ph type="title"/>
          </p:nvPr>
        </p:nvSpPr>
        <p:spPr>
          <a:prstGeom prst="rect">
            <a:avLst/>
          </a:prstGeom>
        </p:spPr>
        <p:txBody>
          <a:bodyPr/>
          <a:lstStyle/>
          <a:p>
            <a:pPr/>
            <a:r>
              <a:t>What can you A/B test?</a:t>
            </a:r>
          </a:p>
        </p:txBody>
      </p:sp>
      <p:sp>
        <p:nvSpPr>
          <p:cNvPr id="171" name="key site elements"/>
          <p:cNvSpPr txBox="1"/>
          <p:nvPr>
            <p:ph type="body" sz="quarter" idx="1"/>
          </p:nvPr>
        </p:nvSpPr>
        <p:spPr>
          <a:prstGeom prst="rect">
            <a:avLst/>
          </a:prstGeom>
        </p:spPr>
        <p:txBody>
          <a:bodyPr/>
          <a:lstStyle/>
          <a:p>
            <a:pPr/>
            <a:r>
              <a:t>key site elements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What are the different types of A/B testing?"/>
          <p:cNvSpPr txBox="1"/>
          <p:nvPr>
            <p:ph type="title"/>
          </p:nvPr>
        </p:nvSpPr>
        <p:spPr>
          <a:prstGeom prst="rect">
            <a:avLst/>
          </a:prstGeom>
        </p:spPr>
        <p:txBody>
          <a:bodyPr/>
          <a:lstStyle/>
          <a:p>
            <a:pPr/>
            <a:r>
              <a:t>What are the different types of A/B testing?</a:t>
            </a:r>
          </a:p>
        </p:txBody>
      </p:sp>
      <p:sp>
        <p:nvSpPr>
          <p:cNvPr id="176" name="A/B testing（Split-run testing)…"/>
          <p:cNvSpPr txBox="1"/>
          <p:nvPr>
            <p:ph type="body" idx="1"/>
          </p:nvPr>
        </p:nvSpPr>
        <p:spPr>
          <a:prstGeom prst="rect">
            <a:avLst/>
          </a:prstGeom>
        </p:spPr>
        <p:txBody>
          <a:bodyPr/>
          <a:lstStyle/>
          <a:p>
            <a:pPr/>
            <a:r>
              <a:t>A/B testing（Split-run testing)</a:t>
            </a:r>
          </a:p>
          <a:p>
            <a:pPr/>
            <a:r>
              <a:t>Multivariate testing</a:t>
            </a:r>
          </a:p>
          <a:p>
            <a:pPr/>
            <a:r>
              <a:t>Split URL testing</a:t>
            </a:r>
          </a:p>
          <a:p>
            <a:pPr/>
            <a:r>
              <a:t>Multipage testing（</a:t>
            </a:r>
            <a:r>
              <a:rPr>
                <a:solidFill>
                  <a:schemeClr val="accent1"/>
                </a:solidFill>
              </a:rPr>
              <a:t>Google Optimize not yet available</a:t>
            </a:r>
            <a:r>
              <a:t>）</a:t>
            </a:r>
          </a:p>
          <a:p>
            <a:pPr/>
            <a:r>
              <a:t>Banner(temporarily) testing</a:t>
            </a:r>
          </a:p>
          <a:p>
            <a:pPr/>
            <a:r>
              <a:t>Personalization testing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B testing（Split-run testing)"/>
          <p:cNvSpPr txBox="1"/>
          <p:nvPr>
            <p:ph type="title"/>
          </p:nvPr>
        </p:nvSpPr>
        <p:spPr>
          <a:xfrm>
            <a:off x="1206500" y="952500"/>
            <a:ext cx="13233128" cy="1435100"/>
          </a:xfrm>
          <a:prstGeom prst="rect">
            <a:avLst/>
          </a:prstGeom>
        </p:spPr>
        <p:txBody>
          <a:bodyPr/>
          <a:lstStyle>
            <a:lvl1pPr defTabSz="2145738">
              <a:defRPr spc="-149" sz="7480"/>
            </a:lvl1pPr>
          </a:lstStyle>
          <a:p>
            <a:pPr/>
            <a:r>
              <a:t>A/B testing（Split-run testing)</a:t>
            </a:r>
          </a:p>
        </p:txBody>
      </p:sp>
      <p:pic>
        <p:nvPicPr>
          <p:cNvPr id="181" name="图像" descr="图像"/>
          <p:cNvPicPr>
            <a:picLocks noChangeAspect="1"/>
          </p:cNvPicPr>
          <p:nvPr/>
        </p:nvPicPr>
        <p:blipFill>
          <a:blip r:embed="rId3">
            <a:extLst/>
          </a:blip>
          <a:stretch>
            <a:fillRect/>
          </a:stretch>
        </p:blipFill>
        <p:spPr>
          <a:xfrm>
            <a:off x="7449235" y="4066826"/>
            <a:ext cx="9485530" cy="605728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Multivariate testing"/>
          <p:cNvSpPr txBox="1"/>
          <p:nvPr>
            <p:ph type="title"/>
          </p:nvPr>
        </p:nvSpPr>
        <p:spPr>
          <a:prstGeom prst="rect">
            <a:avLst/>
          </a:prstGeom>
        </p:spPr>
        <p:txBody>
          <a:bodyPr/>
          <a:lstStyle/>
          <a:p>
            <a:pPr/>
            <a:r>
              <a:t>Multivariate testing</a:t>
            </a:r>
          </a:p>
        </p:txBody>
      </p:sp>
      <p:pic>
        <p:nvPicPr>
          <p:cNvPr id="186" name="图像" descr="图像"/>
          <p:cNvPicPr>
            <a:picLocks noChangeAspect="1"/>
          </p:cNvPicPr>
          <p:nvPr/>
        </p:nvPicPr>
        <p:blipFill>
          <a:blip r:embed="rId3">
            <a:extLst/>
          </a:blip>
          <a:stretch>
            <a:fillRect/>
          </a:stretch>
        </p:blipFill>
        <p:spPr>
          <a:xfrm>
            <a:off x="4485852" y="3060043"/>
            <a:ext cx="15412296" cy="935394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split.png" descr="split.png"/>
          <p:cNvPicPr>
            <a:picLocks noChangeAspect="1"/>
          </p:cNvPicPr>
          <p:nvPr>
            <p:ph type="pic" idx="22"/>
          </p:nvPr>
        </p:nvPicPr>
        <p:blipFill>
          <a:blip r:embed="rId3">
            <a:extLst/>
          </a:blip>
          <a:srcRect l="0" t="5244" r="0" b="5244"/>
          <a:stretch>
            <a:fillRect/>
          </a:stretch>
        </p:blipFill>
        <p:spPr>
          <a:xfrm>
            <a:off x="1457049" y="2780099"/>
            <a:ext cx="21469912" cy="9464672"/>
          </a:xfrm>
          <a:prstGeom prst="rect">
            <a:avLst/>
          </a:prstGeom>
        </p:spPr>
      </p:pic>
      <p:sp>
        <p:nvSpPr>
          <p:cNvPr id="191" name="Split URL testing"/>
          <p:cNvSpPr txBox="1"/>
          <p:nvPr>
            <p:ph type="title"/>
          </p:nvPr>
        </p:nvSpPr>
        <p:spPr>
          <a:prstGeom prst="rect">
            <a:avLst/>
          </a:prstGeom>
        </p:spPr>
        <p:txBody>
          <a:bodyPr/>
          <a:lstStyle/>
          <a:p>
            <a:pPr/>
            <a:r>
              <a:t>Split URL testing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